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338" r:id="rId2"/>
    <p:sldId id="398" r:id="rId3"/>
    <p:sldId id="399" r:id="rId4"/>
    <p:sldId id="401" r:id="rId5"/>
    <p:sldId id="400" r:id="rId6"/>
    <p:sldId id="402" r:id="rId7"/>
    <p:sldId id="408" r:id="rId8"/>
    <p:sldId id="392" r:id="rId9"/>
    <p:sldId id="412" r:id="rId10"/>
    <p:sldId id="415" r:id="rId11"/>
    <p:sldId id="413" r:id="rId12"/>
    <p:sldId id="418" r:id="rId13"/>
    <p:sldId id="416" r:id="rId14"/>
    <p:sldId id="434" r:id="rId15"/>
    <p:sldId id="438" r:id="rId16"/>
    <p:sldId id="407" r:id="rId17"/>
    <p:sldId id="435" r:id="rId18"/>
    <p:sldId id="439" r:id="rId19"/>
    <p:sldId id="417" r:id="rId20"/>
    <p:sldId id="443" r:id="rId21"/>
    <p:sldId id="419" r:id="rId22"/>
    <p:sldId id="420" r:id="rId23"/>
    <p:sldId id="422" r:id="rId24"/>
    <p:sldId id="442" r:id="rId25"/>
    <p:sldId id="423" r:id="rId26"/>
    <p:sldId id="424" r:id="rId27"/>
    <p:sldId id="325" r:id="rId28"/>
    <p:sldId id="307" r:id="rId29"/>
    <p:sldId id="403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ambria Math" panose="02040503050406030204" pitchFamily="18" charset="0"/>
      <p:regular r:id="rId38"/>
    </p:embeddedFont>
    <p:embeddedFont>
      <p:font typeface="Fira Sans" panose="020B05030500000200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3675BD-4946-4410-A1F9-B89B506A0F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0D312-7AB5-4F22-BFC6-E3A0E3752B8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1C17900-95FA-4124-853C-9BC71B59CBE5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795BFAD-25FB-44F4-A1F4-7C7BCA8718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BD18631-2C80-46B9-8098-49893BF03A1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6CE3E-0570-4BA9-B4CF-A14FD5940EC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889AE-B471-4AA4-934E-9679F5A69B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E8F8CAC-A6C2-44BD-8532-85D68FCA9A1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7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22123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ITS; model itself not as interesting, focus only on if post-observations are “unusual” relative to what you would expect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239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B78A-C25D-4369-9106-00B4BDAF603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FFA11-F813-4EF0-9841-50137F6A47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B2E3B-66D8-43A0-8375-C2975F6B0B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25D1A3-0A93-4C94-80FF-26B8FD61124B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EBF7B-030B-4FD3-BF9C-3574A13BF65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CB68-464B-40AD-AA5E-AB324273D1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DFEBC7-7E1D-4B66-8533-8C3175D0D9C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707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4EBA-7EDD-4D71-84C5-3388D0DFE2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9A5FA-1D8C-4583-A854-FD0F2ABAFF7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FF600-4F19-48F8-846B-B9650CD6BB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142B93-5A2B-450B-8B37-47C337A7F461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9065-D234-4486-AEDA-22F916391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DB926-5CE2-4917-ADCF-A3FE6427C7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E280FA-8BD4-4A05-A90E-B4F29B94C0C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59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F0152-33E9-43E5-9815-5EC9B03AC6E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AE50-B699-4E21-AD6A-E4E8CAFDDB3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4F83F-6880-4826-B7A6-1FB1A919C5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063067-B603-41EE-A9A7-41899DD775E6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F6651-4757-4750-B5CA-D68758D35A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6E88B-E798-46DF-BDB3-E419282976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1CB181-579F-471F-9256-CB2C169A779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5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3600-4193-4049-9D7E-DC5FE8465E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4075-3F16-4E08-A33E-1DE8E59C1C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8924-35A9-4D75-8DB7-F36F14CE6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249873-F8C6-4397-84F9-F8EC0F22A697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81E53-D070-4843-A163-7D384618DEF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19BA-121B-4DBE-A21D-F2C0FF9103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587C5-AECA-423D-8EA8-7D6A6FE2B22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4173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7042-6FBA-4E2A-94C3-044912467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86B77-1A88-44A0-BB20-3414F40E7A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36A58-DBF0-437B-B744-342F81B263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2BD4ED-6206-4BF6-96F8-E25353DC0FB4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E4042-FA18-404B-9EEE-6E081827CB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0B63E-4F11-462B-B05A-DB120FBB54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C7B85-F530-430C-9C09-92C7ED3254A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2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97FF-3134-4453-944F-0C817F31C1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A09F-10AB-467A-8401-201B573A169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A789C-D4AB-4713-A8CD-F8334464525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B0190-FCD0-4E76-AD78-D1CDCC84B0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B86B4E-481C-4780-B006-4B46E923812F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81F56-22BD-479F-AAA2-8AB645D47F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244C1-108C-4089-BCE4-DC215B0723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F52EB1-DF95-468D-9B28-B4F39612EFF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1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146E-4AF7-4834-8B14-CD2F1E0BD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42E8B-DF6D-4AE5-895A-9EE6BC0834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A3524-0497-4327-9523-35395CE3372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CC812-CEF1-49EA-812F-C2D9399A92E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DF637-92CE-4693-A559-B439BE3582C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256A7-111C-49F5-B70B-48937CACE4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B0C8B-6A6B-4F9A-AD92-C7A874294C43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5173D-4E52-4C15-B70E-50C36E9676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BBF5F-732A-48F7-A7BD-C4E18FFBC5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074826-7FA0-4CC4-AA50-76D0B3FD8C2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17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2E71-4B52-4A86-8DF2-7F41875293E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50227-4160-4A65-82D1-C3BA96320E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42089C-BC90-4A09-BBF2-11ACCFCC6AAC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3F245-9C55-4372-83F3-B76EB9BB34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3BB15-1C8E-40EB-ACD5-122B18B9C7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F334AB-BC62-40DE-B5C6-6CC18338FB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2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91FEB-16BE-477E-9FBC-3C57BD6FC1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45A0C3-C9A4-409A-ABC1-542A7544900D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96FB0-605D-4751-8632-517A634DD9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7AD1-EF5D-4DE1-86DA-C821852950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F18557-F3A6-4CF4-95FE-A175EBDA5FD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1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2753-69E5-4D1B-BCE6-61A81DF2D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4E7F-884B-427D-8BC2-B1F6A79A6AC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667D7-5AF4-4AAD-A6D8-67FB8831C4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7C487-FBA9-4AD0-9AF9-01010AF359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905373-3B96-430D-80BE-EEB6F3514509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FA6F1-DD0D-472C-83F5-B4919C0183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89D1-4D95-4EEA-AD8B-AED4AE01CC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5D6DE7-745E-4B1C-9FE2-2920602B99E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72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C2CC-D157-40B2-8091-A91D9DC85C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37A7F-B8C5-4957-A0D6-2DCDA4757F4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2B0BB-9BAD-4586-A89C-17ABDAA209B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2CA43-F7D4-43CB-B9A0-C61B4A1C3E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713A6C-3BFD-4C18-89E6-78D595B19DB8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106B7-9E65-414F-BCC1-BAA0E7B635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0596-C22D-4CC2-A20F-E327ADA4BD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8F9949-08C5-4C4D-8656-4D860A78FF9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5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00737C-7133-4928-A965-F606C9053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EBD72-5DCA-4723-AF70-754F387743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0CF75-4FFB-4B10-B03D-2FE4D784923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19E4415A-9E33-406F-911E-8770DEE3AE96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E781-6484-4CAC-8722-FA7EF52258D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15838-C6BB-4F86-A0D3-FD0AE75A9B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8B1A737-10E3-4D29-A14E-BEEB0DA9491B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ED48-2CC3-4039-BBFB-37F4AF6B7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Interrupted Time Series </a:t>
            </a:r>
            <a:b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</a:b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&amp; Regression Discontinuity</a:t>
            </a:r>
            <a:b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</a:b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8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FC8D9E1-3539-B44B-93B1-859C902D89BF}"/>
              </a:ext>
            </a:extLst>
          </p:cNvPr>
          <p:cNvCxnSpPr>
            <a:cxnSpLocks/>
          </p:cNvCxnSpPr>
          <p:nvPr/>
        </p:nvCxnSpPr>
        <p:spPr>
          <a:xfrm flipH="1">
            <a:off x="5800436" y="3301957"/>
            <a:ext cx="3583709" cy="1011425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4203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46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4203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71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59" r="-401905" b="-8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59" r="-300000" b="-8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59" r="-201429" b="-8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59" r="-100474" b="-8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59" r="-952" b="-898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119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2727" r="-401905" b="-10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2727" r="-300000" b="-10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2727" r="-201429" b="-10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2727" r="-100474" b="-10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2727" r="-952" b="-10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6667" r="-401905" b="-8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6667" r="-300000" b="-8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6667" r="-201429" b="-8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6667" r="-100474" b="-8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6667" r="-952" b="-8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6667" r="-401905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6667" r="-300000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6667" r="-201429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6667" r="-10047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6667" r="-952" b="-7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6667" r="-401905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6667" r="-300000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6667" r="-201429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6667" r="-10047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6667" r="-952" b="-6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7049" r="-401905" b="-5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7049" r="-300000" b="-5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7049" r="-201429" b="-5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7049" r="-100474" b="-5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7049" r="-952" b="-516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8580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55556" r="-401905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55556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55556" r="-20142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55556" r="-100474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55556" r="-952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838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55556" r="-40190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55556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55556" r="-20142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55556" r="-10047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55556" r="-952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85927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42188" r="-401905" b="-19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42188" r="-300000" b="-19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42188" r="-201429" b="-19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42188" r="-100474" b="-19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42188" r="-952" b="-195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05000" r="-401905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05000" r="-300000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05000" r="-201429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05000" r="-100474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05000" r="-952" b="-1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84276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52381" r="-401905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52381" r="-300000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52381" r="-201429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52381" r="-100474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52381" r="-952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618837" y="3537527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08727"/>
            <a:ext cx="1283854" cy="1828796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975782-28B7-78BE-F63B-B70FB54E533A}"/>
              </a:ext>
            </a:extLst>
          </p:cNvPr>
          <p:cNvCxnSpPr>
            <a:stCxn id="7" idx="3"/>
          </p:cNvCxnSpPr>
          <p:nvPr/>
        </p:nvCxnSpPr>
        <p:spPr>
          <a:xfrm>
            <a:off x="5800436" y="2623125"/>
            <a:ext cx="2124364" cy="2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EC87A6-6CD7-FD13-0BF5-28A386289B24}"/>
              </a:ext>
            </a:extLst>
          </p:cNvPr>
          <p:cNvSpPr txBox="1"/>
          <p:nvPr/>
        </p:nvSpPr>
        <p:spPr>
          <a:xfrm>
            <a:off x="8558288" y="2438459"/>
            <a:ext cx="275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Fit a forecasting Model </a:t>
            </a:r>
            <a:endParaRPr lang="nl-NL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00A92-0C58-ADC1-1473-027C3674D94F}"/>
                  </a:ext>
                </a:extLst>
              </p:cNvPr>
              <p:cNvSpPr txBox="1"/>
              <p:nvPr/>
            </p:nvSpPr>
            <p:spPr>
              <a:xfrm>
                <a:off x="7630524" y="2820452"/>
                <a:ext cx="3660426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NL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00A92-0C58-ADC1-1473-027C3674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524" y="2820452"/>
                <a:ext cx="3660426" cy="284437"/>
              </a:xfrm>
              <a:prstGeom prst="rect">
                <a:avLst/>
              </a:prstGeom>
              <a:blipFill>
                <a:blip r:embed="rId3"/>
                <a:stretch>
                  <a:fillRect l="-1167" t="-19565" r="-1167" b="-3695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E47155A-0CB7-E499-CAFB-7E4DD32A9CAB}"/>
              </a:ext>
            </a:extLst>
          </p:cNvPr>
          <p:cNvSpPr txBox="1"/>
          <p:nvPr/>
        </p:nvSpPr>
        <p:spPr>
          <a:xfrm rot="20556140">
            <a:off x="7376033" y="3525445"/>
            <a:ext cx="2752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/>
                </a:solidFill>
              </a:rPr>
              <a:t>Make forecasts</a:t>
            </a:r>
            <a:endParaRPr lang="nl-NL" sz="1200" dirty="0">
              <a:solidFill>
                <a:schemeClr val="accent6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D1A65E-B0F3-725A-887B-B56ED46DBE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821" y="-7078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Interrupted Time Series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2252566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FC8D9E1-3539-B44B-93B1-859C902D89BF}"/>
              </a:ext>
            </a:extLst>
          </p:cNvPr>
          <p:cNvCxnSpPr>
            <a:cxnSpLocks/>
          </p:cNvCxnSpPr>
          <p:nvPr/>
        </p:nvCxnSpPr>
        <p:spPr>
          <a:xfrm flipH="1">
            <a:off x="5800436" y="3301957"/>
            <a:ext cx="3583709" cy="1011425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4203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46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4203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71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59" r="-401905" b="-8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59" r="-300000" b="-8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59" r="-201429" b="-8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59" r="-100474" b="-8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59" r="-952" b="-898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119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2727" r="-401905" b="-10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2727" r="-300000" b="-10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2727" r="-201429" b="-10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2727" r="-100474" b="-10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2727" r="-952" b="-10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6667" r="-401905" b="-8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6667" r="-300000" b="-8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6667" r="-201429" b="-8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6667" r="-100474" b="-8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6667" r="-952" b="-8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6667" r="-401905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6667" r="-300000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6667" r="-201429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6667" r="-10047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6667" r="-952" b="-7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6667" r="-401905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6667" r="-300000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6667" r="-201429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6667" r="-10047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6667" r="-952" b="-6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7049" r="-401905" b="-5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7049" r="-300000" b="-5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7049" r="-201429" b="-5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7049" r="-100474" b="-5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7049" r="-952" b="-516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8580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55556" r="-401905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55556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55556" r="-20142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55556" r="-100474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55556" r="-952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838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55556" r="-40190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55556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55556" r="-20142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55556" r="-10047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55556" r="-952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85927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42188" r="-401905" b="-19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42188" r="-300000" b="-19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42188" r="-201429" b="-19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42188" r="-100474" b="-19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42188" r="-952" b="-195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05000" r="-401905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05000" r="-300000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05000" r="-201429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05000" r="-100474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05000" r="-952" b="-1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84276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52381" r="-401905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52381" r="-300000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52381" r="-201429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52381" r="-100474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52381" r="-952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618837" y="3537527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08727"/>
            <a:ext cx="1283854" cy="1828796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975782-28B7-78BE-F63B-B70FB54E533A}"/>
              </a:ext>
            </a:extLst>
          </p:cNvPr>
          <p:cNvCxnSpPr>
            <a:stCxn id="7" idx="3"/>
          </p:cNvCxnSpPr>
          <p:nvPr/>
        </p:nvCxnSpPr>
        <p:spPr>
          <a:xfrm>
            <a:off x="5800436" y="2623125"/>
            <a:ext cx="2124364" cy="2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EC87A6-6CD7-FD13-0BF5-28A386289B24}"/>
              </a:ext>
            </a:extLst>
          </p:cNvPr>
          <p:cNvSpPr txBox="1"/>
          <p:nvPr/>
        </p:nvSpPr>
        <p:spPr>
          <a:xfrm>
            <a:off x="8558288" y="2438459"/>
            <a:ext cx="275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Fit a forecasting Model </a:t>
            </a:r>
            <a:endParaRPr lang="nl-NL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00A92-0C58-ADC1-1473-027C3674D94F}"/>
                  </a:ext>
                </a:extLst>
              </p:cNvPr>
              <p:cNvSpPr txBox="1"/>
              <p:nvPr/>
            </p:nvSpPr>
            <p:spPr>
              <a:xfrm>
                <a:off x="7630524" y="2820452"/>
                <a:ext cx="3660426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NL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00A92-0C58-ADC1-1473-027C3674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524" y="2820452"/>
                <a:ext cx="3660426" cy="284437"/>
              </a:xfrm>
              <a:prstGeom prst="rect">
                <a:avLst/>
              </a:prstGeom>
              <a:blipFill>
                <a:blip r:embed="rId3"/>
                <a:stretch>
                  <a:fillRect l="-1167" t="-19565" r="-1167" b="-3695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E47155A-0CB7-E499-CAFB-7E4DD32A9CAB}"/>
              </a:ext>
            </a:extLst>
          </p:cNvPr>
          <p:cNvSpPr txBox="1"/>
          <p:nvPr/>
        </p:nvSpPr>
        <p:spPr>
          <a:xfrm rot="20556140">
            <a:off x="7376033" y="3525445"/>
            <a:ext cx="2752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/>
                </a:solidFill>
              </a:rPr>
              <a:t>Make forecasts</a:t>
            </a:r>
            <a:endParaRPr lang="nl-NL" sz="12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21FE57-22B8-7DA2-7C6D-3ECDAC76244D}"/>
                  </a:ext>
                </a:extLst>
              </p:cNvPr>
              <p:cNvSpPr txBox="1"/>
              <p:nvPr/>
            </p:nvSpPr>
            <p:spPr>
              <a:xfrm>
                <a:off x="6253725" y="4341272"/>
                <a:ext cx="6260840" cy="685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21FE57-22B8-7DA2-7C6D-3ECDAC762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725" y="4341272"/>
                <a:ext cx="6260840" cy="6850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8B55ECC7-E492-D556-0C87-B0E5A0AD869E}"/>
              </a:ext>
            </a:extLst>
          </p:cNvPr>
          <p:cNvSpPr txBox="1">
            <a:spLocks/>
          </p:cNvSpPr>
          <p:nvPr/>
        </p:nvSpPr>
        <p:spPr>
          <a:xfrm>
            <a:off x="80821" y="-7078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Interrupted Time Series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1565314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Interrupted Time Series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900293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Point forecasts allow us to compute point estimates of our causal effect</a:t>
                </a:r>
              </a:p>
              <a:p>
                <a:pPr marL="0" lvl="0" indent="0"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36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6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en-GB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36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36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sz="36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  <m:r>
                        <a:rPr lang="en-GB" sz="36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6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We can quantify our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uncertainty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 causal effect based on our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uncertainty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around our (model-based) forecasts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900293"/>
              </a:xfrm>
              <a:blipFill>
                <a:blip r:embed="rId2"/>
                <a:stretch>
                  <a:fillRect l="-1217" t="-21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032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Building a forecasting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167903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Much of the challenge of this approach is in choosing an appropriate </a:t>
            </a: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forecasting 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model</a:t>
            </a:r>
          </a:p>
          <a:p>
            <a:pPr marL="0" lvl="0" indent="0"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These can be very simple or very complex, e.g.:</a:t>
            </a:r>
          </a:p>
          <a:p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If we forecast with the </a:t>
            </a: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mean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 we are very close to the post – pre analysis</a:t>
            </a:r>
          </a:p>
          <a:p>
            <a:pPr marL="0" indent="0"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endParaRPr lang="en-GB" sz="2000" dirty="0">
              <a:solidFill>
                <a:srgbClr val="404040"/>
              </a:solidFill>
              <a:latin typeface="Fira Sans" pitchFamily="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8C8CC9-F351-B3C0-26B6-8BC991690ABB}"/>
                  </a:ext>
                </a:extLst>
              </p:cNvPr>
              <p:cNvSpPr txBox="1"/>
              <p:nvPr/>
            </p:nvSpPr>
            <p:spPr>
              <a:xfrm>
                <a:off x="4422272" y="3474491"/>
                <a:ext cx="1919628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8C8CC9-F351-B3C0-26B6-8BC991690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272" y="3474491"/>
                <a:ext cx="1919628" cy="397866"/>
              </a:xfrm>
              <a:prstGeom prst="rect">
                <a:avLst/>
              </a:prstGeom>
              <a:blipFill>
                <a:blip r:embed="rId2"/>
                <a:stretch>
                  <a:fillRect l="-3175" r="-635" b="-20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337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Building a forecasting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167903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Much of the challenge of this approach is in choosing an appropriate </a:t>
            </a: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forecasting 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model</a:t>
            </a:r>
          </a:p>
          <a:p>
            <a:pPr marL="0" lvl="0" indent="0"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These can be very simple or very complex, e.g.:</a:t>
            </a:r>
          </a:p>
          <a:p>
            <a:r>
              <a:rPr lang="en-GB" sz="2000" dirty="0">
                <a:solidFill>
                  <a:schemeClr val="bg2"/>
                </a:solidFill>
                <a:latin typeface="Fira Sans" pitchFamily="34"/>
              </a:rPr>
              <a:t>If we forecast with the </a:t>
            </a:r>
            <a:r>
              <a:rPr lang="en-GB" sz="2000" b="1" dirty="0">
                <a:solidFill>
                  <a:schemeClr val="bg2"/>
                </a:solidFill>
                <a:latin typeface="Fira Sans" pitchFamily="34"/>
              </a:rPr>
              <a:t>mean</a:t>
            </a:r>
            <a:r>
              <a:rPr lang="en-GB" sz="2000" dirty="0">
                <a:solidFill>
                  <a:schemeClr val="bg2"/>
                </a:solidFill>
                <a:latin typeface="Fira Sans" pitchFamily="34"/>
              </a:rPr>
              <a:t> we are very close to the post – pre analysis</a:t>
            </a:r>
          </a:p>
          <a:p>
            <a:pPr marL="0" indent="0"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endParaRPr lang="en-GB" sz="2000" dirty="0">
              <a:solidFill>
                <a:srgbClr val="404040"/>
              </a:solidFill>
              <a:latin typeface="Fira Sans" pitchFamily="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6DC36E-1047-2BD4-9FA7-9BF8FC913222}"/>
                  </a:ext>
                </a:extLst>
              </p:cNvPr>
              <p:cNvSpPr txBox="1"/>
              <p:nvPr/>
            </p:nvSpPr>
            <p:spPr>
              <a:xfrm>
                <a:off x="3972007" y="4619265"/>
                <a:ext cx="32267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6DC36E-1047-2BD4-9FA7-9BF8FC913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007" y="4619265"/>
                <a:ext cx="3226781" cy="369332"/>
              </a:xfrm>
              <a:prstGeom prst="rect">
                <a:avLst/>
              </a:prstGeom>
              <a:blipFill>
                <a:blip r:embed="rId2"/>
                <a:stretch>
                  <a:fillRect l="-1890" b="-3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8C8CC9-F351-B3C0-26B6-8BC991690ABB}"/>
                  </a:ext>
                </a:extLst>
              </p:cNvPr>
              <p:cNvSpPr txBox="1"/>
              <p:nvPr/>
            </p:nvSpPr>
            <p:spPr>
              <a:xfrm>
                <a:off x="4422272" y="3474491"/>
                <a:ext cx="1919628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nl-NL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8C8CC9-F351-B3C0-26B6-8BC991690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272" y="3474491"/>
                <a:ext cx="1919628" cy="397866"/>
              </a:xfrm>
              <a:prstGeom prst="rect">
                <a:avLst/>
              </a:prstGeom>
              <a:blipFill>
                <a:blip r:embed="rId3"/>
                <a:stretch>
                  <a:fillRect l="-3175" r="-635" b="-20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E0804E-2D60-B685-F969-7C3CF8A4AA03}"/>
              </a:ext>
            </a:extLst>
          </p:cNvPr>
          <p:cNvSpPr txBox="1">
            <a:spLocks/>
          </p:cNvSpPr>
          <p:nvPr/>
        </p:nvSpPr>
        <p:spPr>
          <a:xfrm>
            <a:off x="828558" y="4105593"/>
            <a:ext cx="10515600" cy="16790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We can forecast by fitting a </a:t>
            </a: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growth curve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 which would model the overall time trend</a:t>
            </a:r>
          </a:p>
          <a:p>
            <a:pPr marL="0" indent="0">
              <a:buFont typeface="Arial" pitchFamily="34"/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buFont typeface="Arial" pitchFamily="34"/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endParaRPr lang="en-GB" sz="20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76432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Forecasting with growth curves</a:t>
            </a:r>
            <a:endParaRPr lang="en-GB" sz="1800" kern="0" dirty="0"/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82469D0D-9B59-8A9B-F095-8A98B0960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30" y="2195702"/>
            <a:ext cx="8014550" cy="350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591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D328AC-16B8-A125-35D8-BFD984C5A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87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Building a forecasting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167903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Much of the challenge of this approach is in choosing an appropriate </a:t>
            </a: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forecasting 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model</a:t>
            </a:r>
          </a:p>
          <a:p>
            <a:pPr marL="0" lvl="0" indent="0"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These can be very simple or very complex, e.g.:</a:t>
            </a:r>
          </a:p>
          <a:p>
            <a:r>
              <a:rPr lang="en-GB" sz="2000" dirty="0">
                <a:solidFill>
                  <a:schemeClr val="bg2"/>
                </a:solidFill>
                <a:latin typeface="Fira Sans" pitchFamily="34"/>
              </a:rPr>
              <a:t>If we forecast with the </a:t>
            </a:r>
            <a:r>
              <a:rPr lang="en-GB" sz="2000" b="1" dirty="0">
                <a:solidFill>
                  <a:schemeClr val="bg2"/>
                </a:solidFill>
                <a:latin typeface="Fira Sans" pitchFamily="34"/>
              </a:rPr>
              <a:t>mean</a:t>
            </a:r>
            <a:r>
              <a:rPr lang="en-GB" sz="2000" dirty="0">
                <a:solidFill>
                  <a:schemeClr val="bg2"/>
                </a:solidFill>
                <a:latin typeface="Fira Sans" pitchFamily="34"/>
              </a:rPr>
              <a:t> we are very close to the post – pre analysis</a:t>
            </a:r>
          </a:p>
          <a:p>
            <a:pPr marL="0" indent="0"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endParaRPr lang="en-GB" sz="2000" dirty="0">
              <a:solidFill>
                <a:srgbClr val="404040"/>
              </a:solidFill>
              <a:latin typeface="Fira Sans" pitchFamily="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6DC36E-1047-2BD4-9FA7-9BF8FC913222}"/>
                  </a:ext>
                </a:extLst>
              </p:cNvPr>
              <p:cNvSpPr txBox="1"/>
              <p:nvPr/>
            </p:nvSpPr>
            <p:spPr>
              <a:xfrm>
                <a:off x="3972007" y="4619265"/>
                <a:ext cx="32267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GB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6DC36E-1047-2BD4-9FA7-9BF8FC913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007" y="4619265"/>
                <a:ext cx="3226781" cy="369332"/>
              </a:xfrm>
              <a:prstGeom prst="rect">
                <a:avLst/>
              </a:prstGeom>
              <a:blipFill>
                <a:blip r:embed="rId2"/>
                <a:stretch>
                  <a:fillRect l="-1890" b="-3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8C8CC9-F351-B3C0-26B6-8BC991690ABB}"/>
                  </a:ext>
                </a:extLst>
              </p:cNvPr>
              <p:cNvSpPr txBox="1"/>
              <p:nvPr/>
            </p:nvSpPr>
            <p:spPr>
              <a:xfrm>
                <a:off x="4422272" y="3474491"/>
                <a:ext cx="1919628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nl-NL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8C8CC9-F351-B3C0-26B6-8BC991690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272" y="3474491"/>
                <a:ext cx="1919628" cy="397866"/>
              </a:xfrm>
              <a:prstGeom prst="rect">
                <a:avLst/>
              </a:prstGeom>
              <a:blipFill>
                <a:blip r:embed="rId3"/>
                <a:stretch>
                  <a:fillRect l="-3175" r="-635" b="-20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E0804E-2D60-B685-F969-7C3CF8A4AA03}"/>
              </a:ext>
            </a:extLst>
          </p:cNvPr>
          <p:cNvSpPr txBox="1">
            <a:spLocks/>
          </p:cNvSpPr>
          <p:nvPr/>
        </p:nvSpPr>
        <p:spPr>
          <a:xfrm>
            <a:off x="828558" y="4105593"/>
            <a:ext cx="10515600" cy="16790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2"/>
                </a:solidFill>
                <a:latin typeface="Fira Sans" pitchFamily="34"/>
              </a:rPr>
              <a:t>We can forecast by fitting a </a:t>
            </a:r>
            <a:r>
              <a:rPr lang="en-GB" sz="2000" b="1" dirty="0">
                <a:solidFill>
                  <a:schemeClr val="bg2"/>
                </a:solidFill>
                <a:latin typeface="Fira Sans" pitchFamily="34"/>
              </a:rPr>
              <a:t>growth curve</a:t>
            </a:r>
            <a:r>
              <a:rPr lang="en-GB" sz="2000" dirty="0">
                <a:solidFill>
                  <a:schemeClr val="bg2"/>
                </a:solidFill>
                <a:latin typeface="Fira Sans" pitchFamily="34"/>
              </a:rPr>
              <a:t> which would model the overall time trend</a:t>
            </a:r>
          </a:p>
          <a:p>
            <a:pPr marL="0" indent="0">
              <a:buFont typeface="Arial" pitchFamily="34"/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buFont typeface="Arial" pitchFamily="34"/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endParaRPr lang="en-GB" sz="20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52466A-5935-88ED-230E-A8F1C00E1811}"/>
              </a:ext>
            </a:extLst>
          </p:cNvPr>
          <p:cNvSpPr txBox="1">
            <a:spLocks/>
          </p:cNvSpPr>
          <p:nvPr/>
        </p:nvSpPr>
        <p:spPr>
          <a:xfrm>
            <a:off x="847842" y="5244059"/>
            <a:ext cx="10515600" cy="16790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We can forecast by using </a:t>
            </a: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time-series models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 that model </a:t>
            </a:r>
            <a:r>
              <a:rPr lang="en-GB" sz="2000" b="1" i="1" dirty="0">
                <a:solidFill>
                  <a:srgbClr val="404040"/>
                </a:solidFill>
                <a:latin typeface="Fira Sans" pitchFamily="34"/>
              </a:rPr>
              <a:t>autocorrelation</a:t>
            </a:r>
          </a:p>
          <a:p>
            <a:endParaRPr lang="en-GB" sz="2000" b="1" i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buNone/>
            </a:pPr>
            <a:endParaRPr lang="en-GB" sz="2000" b="1" i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buNone/>
            </a:pPr>
            <a:r>
              <a:rPr lang="en-GB" sz="2000" i="1" dirty="0">
                <a:solidFill>
                  <a:srgbClr val="404040"/>
                </a:solidFill>
                <a:latin typeface="Fira Sans" pitchFamily="34"/>
              </a:rPr>
              <a:t>e.g. ARIMA models can account for autocorrelation and time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3081AF-E555-EE3D-A893-6A38FBE1F636}"/>
                  </a:ext>
                </a:extLst>
              </p:cNvPr>
              <p:cNvSpPr txBox="1"/>
              <p:nvPr/>
            </p:nvSpPr>
            <p:spPr>
              <a:xfrm>
                <a:off x="1163438" y="5734899"/>
                <a:ext cx="2359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3081AF-E555-EE3D-A893-6A38FBE1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438" y="5734899"/>
                <a:ext cx="2359749" cy="369332"/>
              </a:xfrm>
              <a:prstGeom prst="rect">
                <a:avLst/>
              </a:prstGeom>
              <a:blipFill>
                <a:blip r:embed="rId4"/>
                <a:stretch>
                  <a:fillRect l="-2842" b="-3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1E66F6-EB99-06D4-4804-AB7A5F3481BB}"/>
                  </a:ext>
                </a:extLst>
              </p:cNvPr>
              <p:cNvSpPr txBox="1"/>
              <p:nvPr/>
            </p:nvSpPr>
            <p:spPr>
              <a:xfrm>
                <a:off x="4118996" y="5757731"/>
                <a:ext cx="36254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1E66F6-EB99-06D4-4804-AB7A5F348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996" y="5757731"/>
                <a:ext cx="3625416" cy="369332"/>
              </a:xfrm>
              <a:prstGeom prst="rect">
                <a:avLst/>
              </a:prstGeom>
              <a:blipFill>
                <a:blip r:embed="rId5"/>
                <a:stretch>
                  <a:fillRect l="-1684" b="-3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E32FA1-5D74-ECAF-5BBB-2AB9E2BA792F}"/>
                  </a:ext>
                </a:extLst>
              </p:cNvPr>
              <p:cNvSpPr txBox="1"/>
              <p:nvPr/>
            </p:nvSpPr>
            <p:spPr>
              <a:xfrm>
                <a:off x="8259820" y="5757731"/>
                <a:ext cx="31229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E32FA1-5D74-ECAF-5BBB-2AB9E2BA7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820" y="5757731"/>
                <a:ext cx="3122906" cy="369332"/>
              </a:xfrm>
              <a:prstGeom prst="rect">
                <a:avLst/>
              </a:prstGeom>
              <a:blipFill>
                <a:blip r:embed="rId6"/>
                <a:stretch>
                  <a:fillRect l="-1953" b="-23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44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Fitting time-series models fpp3</a:t>
            </a:r>
            <a:endParaRPr lang="en-GB" sz="1800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B959E-18B3-0FC7-BA54-670288687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22" y="1957478"/>
            <a:ext cx="6602478" cy="2154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C28454-6A42-4CCD-F8DA-E3E7E38B8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22" y="4379243"/>
            <a:ext cx="6527833" cy="11312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F81705-4ADD-0386-9725-E090FF4E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85349"/>
          <a:stretch/>
        </p:blipFill>
        <p:spPr>
          <a:xfrm>
            <a:off x="712722" y="5878286"/>
            <a:ext cx="9929719" cy="37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77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, plot, line, text&#10;&#10;Description automatically generated">
            <a:extLst>
              <a:ext uri="{FF2B5EF4-FFF2-40B4-BE49-F238E27FC236}">
                <a16:creationId xmlns:a16="http://schemas.microsoft.com/office/drawing/2014/main" id="{E7B0B1E0-DE8A-B91C-44EC-C1CA3CE9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09" y="685794"/>
            <a:ext cx="8229617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1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44B798C-FF26-2BC0-6FF8-AAAB0642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384079"/>
            <a:ext cx="10258425" cy="56690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3D023-392B-5464-649A-01558560FD02}"/>
              </a:ext>
            </a:extLst>
          </p:cNvPr>
          <p:cNvSpPr/>
          <p:nvPr/>
        </p:nvSpPr>
        <p:spPr>
          <a:xfrm>
            <a:off x="2878819" y="1693547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4378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Key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90029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Our inferences about the causal effect are entirely dependent on being able to fit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an appropriate forecasting model</a:t>
            </a:r>
            <a:endParaRPr lang="en-GB" b="1" i="1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i.e. one that correctly captures the trend and autocorrelation structures in the data</a:t>
            </a:r>
          </a:p>
          <a:p>
            <a:pPr lvl="0">
              <a:buFontTx/>
              <a:buChar char="-"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In practice, this may be </a:t>
            </a:r>
            <a:r>
              <a:rPr lang="en-GB" b="1" u="sng" dirty="0">
                <a:solidFill>
                  <a:srgbClr val="404040"/>
                </a:solidFill>
                <a:latin typeface="Fira Sans" pitchFamily="34"/>
              </a:rPr>
              <a:t>very difficult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999834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Key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90029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Data driven approaches can be applied, but may only be feasible with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a large amount of pre-intervention training data</a:t>
            </a:r>
          </a:p>
          <a:p>
            <a:pPr lvl="0"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We use information criteria for model selection </a:t>
            </a:r>
          </a:p>
          <a:p>
            <a:pPr lvl="0"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See also: cross-validation</a:t>
            </a:r>
          </a:p>
          <a:p>
            <a:pPr marL="0" lvl="0" indent="0"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In addition, different forecasting models come with their own assumptions,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- E.g.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constant trend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or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time-invariant relationships</a:t>
            </a: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Poor forecasts = Poor estimates (and uncertainty) of causal effects</a:t>
            </a:r>
          </a:p>
        </p:txBody>
      </p:sp>
    </p:spTree>
    <p:extLst>
      <p:ext uri="{BB962C8B-B14F-4D97-AF65-F5344CB8AC3E}">
        <p14:creationId xmlns:p14="http://schemas.microsoft.com/office/powerpoint/2010/main" val="2728119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Key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90029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When comparing to the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pre-post design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;</a:t>
            </a:r>
          </a:p>
          <a:p>
            <a:pPr lvl="0"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We relax the no-trend assumption: we model any trend / serial dependence</a:t>
            </a: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No-confounding assumption:</a:t>
            </a:r>
          </a:p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- We still assume that any changes can be attributed to the intervention</a:t>
            </a:r>
          </a:p>
          <a:p>
            <a:pPr lvl="0"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And not, e.g., something else that happened around the same time</a:t>
            </a:r>
          </a:p>
          <a:p>
            <a:pPr lvl="0"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To tackle that we need control units + other assumptions</a:t>
            </a:r>
          </a:p>
          <a:p>
            <a:pPr marL="0" lvl="0" indent="0"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08672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Regression Discontinuity (RDD)</a:t>
            </a:r>
            <a:endParaRPr lang="en-GB" sz="18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Closely related technique, but used in many other contexts</a:t>
                </a:r>
              </a:p>
              <a:p>
                <a:pPr marL="0" lvl="0" indent="0"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E.g., instead of “Time” we may have “Income”; if above X, eligible for social welfare.</a:t>
                </a:r>
              </a:p>
              <a:p>
                <a:pPr marL="0" lvl="0" indent="0"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In a RDD analysis you fit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sz="2400" b="1" i="1" dirty="0">
                    <a:solidFill>
                      <a:srgbClr val="404040"/>
                    </a:solidFill>
                    <a:latin typeface="Fira Sans" pitchFamily="34"/>
                  </a:rPr>
                  <a:t>piecewise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 growth-curve type 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model like</a:t>
                </a:r>
              </a:p>
              <a:p>
                <a:pPr marL="0" lvl="0" indent="0"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In this model the effect of the intervention is parameterized by the change in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level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and the change in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trend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after the intervention</a:t>
                </a:r>
              </a:p>
              <a:p>
                <a:pPr marL="0" lvl="0" indent="0"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Hypothesis tests on these parameters are used as hypothesis tests about the presence / absence of a causal effect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928" t="-1828" r="-1159" b="-15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F4024B-98AE-5B1A-24F9-D806802A238F}"/>
                  </a:ext>
                </a:extLst>
              </p:cNvPr>
              <p:cNvSpPr txBox="1"/>
              <p:nvPr/>
            </p:nvSpPr>
            <p:spPr>
              <a:xfrm>
                <a:off x="2489829" y="4159248"/>
                <a:ext cx="66691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F4024B-98AE-5B1A-24F9-D806802A2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29" y="4159248"/>
                <a:ext cx="6669133" cy="369332"/>
              </a:xfrm>
              <a:prstGeom prst="rect">
                <a:avLst/>
              </a:prstGeom>
              <a:blipFill>
                <a:blip r:embed="rId3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014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C8DAF2-8FF8-940E-0292-EC6374AE8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98" y="3209340"/>
            <a:ext cx="9151551" cy="33544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Regression Discontinuity in Practice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9AAA08-0B14-A1B9-FD53-FCE2D45C5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88" y="1690688"/>
            <a:ext cx="9040007" cy="6326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C1EDA8-CBB1-BC87-DD06-3887CC92B004}"/>
              </a:ext>
            </a:extLst>
          </p:cNvPr>
          <p:cNvSpPr/>
          <p:nvPr/>
        </p:nvSpPr>
        <p:spPr>
          <a:xfrm>
            <a:off x="945898" y="4626316"/>
            <a:ext cx="9151551" cy="289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1520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D199E1DF-4597-97BD-D2E8-DDA8D5807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156" y="764429"/>
            <a:ext cx="8272608" cy="551507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EA1A47-EEEA-B7B3-53ED-776BA2367F45}"/>
                  </a:ext>
                </a:extLst>
              </p:cNvPr>
              <p:cNvSpPr txBox="1"/>
              <p:nvPr/>
            </p:nvSpPr>
            <p:spPr>
              <a:xfrm rot="812144">
                <a:off x="4500682" y="1319127"/>
                <a:ext cx="1726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FF0000"/>
                    </a:solidFill>
                  </a:rPr>
                  <a:t>Pre-slope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nl-N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EA1A47-EEEA-B7B3-53ED-776BA2367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12144">
                <a:off x="4500682" y="1319127"/>
                <a:ext cx="1726163" cy="369332"/>
              </a:xfrm>
              <a:prstGeom prst="rect">
                <a:avLst/>
              </a:prstGeom>
              <a:blipFill>
                <a:blip r:embed="rId3"/>
                <a:stretch>
                  <a:fillRect l="-4138" t="-555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1B89F8-65C3-6A59-6292-2A904731C8E8}"/>
                  </a:ext>
                </a:extLst>
              </p:cNvPr>
              <p:cNvSpPr txBox="1"/>
              <p:nvPr/>
            </p:nvSpPr>
            <p:spPr>
              <a:xfrm rot="1451993">
                <a:off x="7569860" y="3164055"/>
                <a:ext cx="2073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accent1"/>
                    </a:solidFill>
                  </a:rPr>
                  <a:t>Post-slope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nl-NL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1B89F8-65C3-6A59-6292-2A904731C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51993">
                <a:off x="7569860" y="3164055"/>
                <a:ext cx="2073744" cy="369332"/>
              </a:xfrm>
              <a:prstGeom prst="rect">
                <a:avLst/>
              </a:prstGeom>
              <a:blipFill>
                <a:blip r:embed="rId4"/>
                <a:stretch>
                  <a:fillRect l="-4167" t="-357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090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9E616-F82E-8ACB-A61A-F6B2B32F2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515600" cy="466724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Basic Idea:</a:t>
            </a:r>
          </a:p>
          <a:p>
            <a:pPr marL="0" indent="0">
              <a:buNone/>
            </a:pPr>
            <a:r>
              <a:rPr lang="en-GB" dirty="0"/>
              <a:t>You directly </a:t>
            </a:r>
            <a:r>
              <a:rPr lang="en-GB" b="1" dirty="0"/>
              <a:t>model</a:t>
            </a:r>
            <a:r>
              <a:rPr lang="en-GB" dirty="0"/>
              <a:t> whatever changes you think happen to the target process</a:t>
            </a:r>
          </a:p>
          <a:p>
            <a:pPr marL="0" indent="0">
              <a:buNone/>
            </a:pPr>
            <a:r>
              <a:rPr lang="en-GB" dirty="0"/>
              <a:t>- Instead of making forecasts/predictions of the counterfactual directly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Advantages</a:t>
            </a:r>
          </a:p>
          <a:p>
            <a:r>
              <a:rPr lang="en-GB" dirty="0"/>
              <a:t>More direct. Inference about CE based on significance tests on “change” parameters</a:t>
            </a:r>
          </a:p>
          <a:p>
            <a:r>
              <a:rPr lang="en-GB" dirty="0"/>
              <a:t>Many extensions and theory to deal with, e.g., “sharp” vs “fuzzy” designs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Disadvantages</a:t>
            </a:r>
          </a:p>
          <a:p>
            <a:r>
              <a:rPr lang="en-GB" dirty="0"/>
              <a:t>Strongly rely on correct model specification and model interpretability;  specify “where” or “how” the intervention has an effect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1B0919-DD1B-0264-0C93-F6529B8443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Regression Discontinuity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1080957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4C08-D2D3-4847-9593-818BE0A13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</a:t>
            </a:r>
            <a:endParaRPr lang="en-GB" sz="4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FBB61-0675-4827-B00A-B2ADDB6105DF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Work in your groups!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Lunch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Note that the text is not black, but “black, text 1, lighter 25%”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makes things easier on the eyes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003869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44B798C-FF26-2BC0-6FF8-AAAB0642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384079"/>
            <a:ext cx="10258425" cy="56690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3D023-392B-5464-649A-01558560FD02}"/>
              </a:ext>
            </a:extLst>
          </p:cNvPr>
          <p:cNvSpPr/>
          <p:nvPr/>
        </p:nvSpPr>
        <p:spPr>
          <a:xfrm>
            <a:off x="2878819" y="1693547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8FD93-9BD5-9797-0EF7-35716914103D}"/>
              </a:ext>
            </a:extLst>
          </p:cNvPr>
          <p:cNvSpPr/>
          <p:nvPr/>
        </p:nvSpPr>
        <p:spPr>
          <a:xfrm>
            <a:off x="5585896" y="1693547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0145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44B798C-FF26-2BC0-6FF8-AAAB0642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384079"/>
            <a:ext cx="10258425" cy="56690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3D023-392B-5464-649A-01558560FD02}"/>
              </a:ext>
            </a:extLst>
          </p:cNvPr>
          <p:cNvSpPr/>
          <p:nvPr/>
        </p:nvSpPr>
        <p:spPr>
          <a:xfrm>
            <a:off x="2878819" y="1693547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8FD93-9BD5-9797-0EF7-35716914103D}"/>
              </a:ext>
            </a:extLst>
          </p:cNvPr>
          <p:cNvSpPr/>
          <p:nvPr/>
        </p:nvSpPr>
        <p:spPr>
          <a:xfrm>
            <a:off x="5585896" y="1693547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2BECED-B41D-60DB-AD3C-CD7101BE8948}"/>
              </a:ext>
            </a:extLst>
          </p:cNvPr>
          <p:cNvSpPr/>
          <p:nvPr/>
        </p:nvSpPr>
        <p:spPr>
          <a:xfrm>
            <a:off x="5567881" y="3144514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9828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44B798C-FF26-2BC0-6FF8-AAAB0642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384079"/>
            <a:ext cx="10258425" cy="56690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3D023-392B-5464-649A-01558560FD02}"/>
              </a:ext>
            </a:extLst>
          </p:cNvPr>
          <p:cNvSpPr/>
          <p:nvPr/>
        </p:nvSpPr>
        <p:spPr>
          <a:xfrm>
            <a:off x="2878819" y="1693547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8FD93-9BD5-9797-0EF7-35716914103D}"/>
              </a:ext>
            </a:extLst>
          </p:cNvPr>
          <p:cNvSpPr/>
          <p:nvPr/>
        </p:nvSpPr>
        <p:spPr>
          <a:xfrm>
            <a:off x="5585896" y="1693547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EE7881-3E47-AFDC-26FC-567A5BCF17F4}"/>
              </a:ext>
            </a:extLst>
          </p:cNvPr>
          <p:cNvSpPr/>
          <p:nvPr/>
        </p:nvSpPr>
        <p:spPr>
          <a:xfrm>
            <a:off x="2887964" y="3144514"/>
            <a:ext cx="2679826" cy="2905255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AFA13B-37E8-C9E8-9C4D-0937B5956CBC}"/>
              </a:ext>
            </a:extLst>
          </p:cNvPr>
          <p:cNvSpPr/>
          <p:nvPr/>
        </p:nvSpPr>
        <p:spPr>
          <a:xfrm>
            <a:off x="5567881" y="3144514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4390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story so far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proposition 99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data has a number of pre- and post- intervention observations (i.e. time points)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So far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computed averages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and estimated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1217" t="-130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538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Interrupted Time Series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8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Interrupted Time Series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Instead of taking averages, use pre-intervention data</a:t>
                </a:r>
                <a:b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to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forecast/predict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𝑜𝑠𝑡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Once we have predictions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𝑜𝑠𝑡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, we compare those to</a:t>
                </a:r>
                <a:b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the observed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I.e. we use pre-intervention data to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impute 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the missing counterfactual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This means we can in principle estimate</a:t>
                </a: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24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4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en-GB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  <m:r>
                        <a:rPr lang="en-GB" sz="24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8"/>
                <a:ext cx="10515600" cy="4667243"/>
              </a:xfrm>
              <a:blipFill>
                <a:blip r:embed="rId2"/>
                <a:stretch>
                  <a:fillRect l="-928" t="-182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303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1537089"/>
                  </p:ext>
                </p:extLst>
              </p:nvPr>
            </p:nvGraphicFramePr>
            <p:xfrm>
              <a:off x="1996194" y="529063"/>
              <a:ext cx="812344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1537089"/>
                  </p:ext>
                </p:extLst>
              </p:nvPr>
            </p:nvGraphicFramePr>
            <p:xfrm>
              <a:off x="1996194" y="529063"/>
              <a:ext cx="812344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3256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3256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3256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3256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3256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96053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96053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96053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96053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96053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6053" r="-400375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6053" r="-300375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6053" r="-201504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6053" r="-100749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6053" r="-749" b="-8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390909" r="-400375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390909" r="-300375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390909" r="-201504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90909" r="-100749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390909" r="-749" b="-6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368" r="-400375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368" r="-300375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368" r="-201504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368" r="-100749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368" r="-749" b="-6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589610" r="-400375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589610" r="-300375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589610" r="-201504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589610" r="-100749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589610" r="-749" b="-4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98684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98684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98684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98684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98684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88312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88312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88312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88312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88312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0000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0000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0000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0000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0000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87013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87013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87013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87013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87013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1316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1316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1316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1316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1316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/>
          <p:nvPr/>
        </p:nvCxnSpPr>
        <p:spPr>
          <a:xfrm>
            <a:off x="1958109" y="3777672"/>
            <a:ext cx="819961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21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394912"/>
                  </p:ext>
                </p:extLst>
              </p:nvPr>
            </p:nvGraphicFramePr>
            <p:xfrm>
              <a:off x="684631" y="1000119"/>
              <a:ext cx="6406215" cy="44203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46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394912"/>
                  </p:ext>
                </p:extLst>
              </p:nvPr>
            </p:nvGraphicFramePr>
            <p:xfrm>
              <a:off x="684631" y="1000119"/>
              <a:ext cx="6406215" cy="44203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71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59" r="-401905" b="-8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59" r="-300000" b="-8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59" r="-201429" b="-8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59" r="-100474" b="-8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59" r="-952" b="-898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119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2727" r="-401905" b="-10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2727" r="-300000" b="-10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2727" r="-201429" b="-10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2727" r="-100474" b="-10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2727" r="-952" b="-10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6667" r="-401905" b="-8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6667" r="-300000" b="-8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6667" r="-201429" b="-8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6667" r="-100474" b="-8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6667" r="-952" b="-8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6667" r="-401905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6667" r="-300000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6667" r="-201429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6667" r="-10047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6667" r="-952" b="-7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6667" r="-401905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6667" r="-300000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6667" r="-201429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6667" r="-10047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6667" r="-952" b="-6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7049" r="-401905" b="-5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7049" r="-300000" b="-5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7049" r="-201429" b="-5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7049" r="-100474" b="-5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7049" r="-952" b="-516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8580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55556" r="-401905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55556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55556" r="-20142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55556" r="-100474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55556" r="-952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838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55556" r="-40190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55556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55556" r="-20142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55556" r="-10047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55556" r="-952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85927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42188" r="-401905" b="-19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42188" r="-300000" b="-19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42188" r="-201429" b="-19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42188" r="-100474" b="-19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42188" r="-952" b="-195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05000" r="-401905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05000" r="-300000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05000" r="-201429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05000" r="-100474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05000" r="-952" b="-1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84276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52381" r="-401905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52381" r="-300000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52381" r="-201429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52381" r="-100474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52381" r="-952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618837" y="3537527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08727"/>
            <a:ext cx="1283854" cy="1828796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975782-28B7-78BE-F63B-B70FB54E533A}"/>
              </a:ext>
            </a:extLst>
          </p:cNvPr>
          <p:cNvCxnSpPr>
            <a:stCxn id="7" idx="3"/>
          </p:cNvCxnSpPr>
          <p:nvPr/>
        </p:nvCxnSpPr>
        <p:spPr>
          <a:xfrm>
            <a:off x="5800436" y="2623125"/>
            <a:ext cx="2124364" cy="2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EC87A6-6CD7-FD13-0BF5-28A386289B24}"/>
              </a:ext>
            </a:extLst>
          </p:cNvPr>
          <p:cNvSpPr txBox="1"/>
          <p:nvPr/>
        </p:nvSpPr>
        <p:spPr>
          <a:xfrm>
            <a:off x="8558288" y="2438459"/>
            <a:ext cx="275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Fit a forecasting Model </a:t>
            </a:r>
            <a:endParaRPr lang="nl-NL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00A92-0C58-ADC1-1473-027C3674D94F}"/>
                  </a:ext>
                </a:extLst>
              </p:cNvPr>
              <p:cNvSpPr txBox="1"/>
              <p:nvPr/>
            </p:nvSpPr>
            <p:spPr>
              <a:xfrm>
                <a:off x="7630524" y="2820452"/>
                <a:ext cx="3660425" cy="2841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NL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GB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GB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GB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00A92-0C58-ADC1-1473-027C3674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524" y="2820452"/>
                <a:ext cx="3660425" cy="284180"/>
              </a:xfrm>
              <a:prstGeom prst="rect">
                <a:avLst/>
              </a:prstGeom>
              <a:blipFill>
                <a:blip r:embed="rId3"/>
                <a:stretch>
                  <a:fillRect l="-1167" t="-19565" r="-1167" b="-3695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EBD1A65E-B0F3-725A-887B-B56ED46DBE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821" y="-7078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Interrupted Time Series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3644883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1152</Words>
  <Application>Microsoft Office PowerPoint</Application>
  <PresentationFormat>Widescreen</PresentationFormat>
  <Paragraphs>352</Paragraphs>
  <Slides>29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Fira Sans</vt:lpstr>
      <vt:lpstr>Calibri Light</vt:lpstr>
      <vt:lpstr>Cambria Math</vt:lpstr>
      <vt:lpstr>Arial</vt:lpstr>
      <vt:lpstr>Calibri</vt:lpstr>
      <vt:lpstr>Office Theme</vt:lpstr>
      <vt:lpstr>Interrupted Time Series  &amp; Regression Discontinuity </vt:lpstr>
      <vt:lpstr>PowerPoint Presentation</vt:lpstr>
      <vt:lpstr>PowerPoint Presentation</vt:lpstr>
      <vt:lpstr>PowerPoint Presentation</vt:lpstr>
      <vt:lpstr>PowerPoint Presentation</vt:lpstr>
      <vt:lpstr>The story so far</vt:lpstr>
      <vt:lpstr>Interrupted Time Series</vt:lpstr>
      <vt:lpstr>PowerPoint Presentation</vt:lpstr>
      <vt:lpstr>Interrupted Time Series</vt:lpstr>
      <vt:lpstr>Interrupted Time Series</vt:lpstr>
      <vt:lpstr>PowerPoint Presentation</vt:lpstr>
      <vt:lpstr>Interrupted Time Series</vt:lpstr>
      <vt:lpstr>Building a forecasting model</vt:lpstr>
      <vt:lpstr>Building a forecasting model</vt:lpstr>
      <vt:lpstr>Forecasting with growth curves</vt:lpstr>
      <vt:lpstr>PowerPoint Presentation</vt:lpstr>
      <vt:lpstr>Building a forecasting model</vt:lpstr>
      <vt:lpstr>Fitting time-series models fpp3</vt:lpstr>
      <vt:lpstr>PowerPoint Presentation</vt:lpstr>
      <vt:lpstr>Key Assumptions</vt:lpstr>
      <vt:lpstr>Key Assumptions</vt:lpstr>
      <vt:lpstr>Key Assumptions</vt:lpstr>
      <vt:lpstr>Regression Discontinuity (RDD)</vt:lpstr>
      <vt:lpstr>Regression Discontinuity in Practice</vt:lpstr>
      <vt:lpstr>PowerPoint Presentation</vt:lpstr>
      <vt:lpstr>Regression Discontinuity</vt:lpstr>
      <vt:lpstr>Practical</vt:lpstr>
      <vt:lpstr>Lunch</vt:lpstr>
      <vt:lpstr>Default light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Ryan, O. (Oisín)</cp:lastModifiedBy>
  <cp:revision>63</cp:revision>
  <dcterms:created xsi:type="dcterms:W3CDTF">2020-09-17T14:27:00Z</dcterms:created>
  <dcterms:modified xsi:type="dcterms:W3CDTF">2023-05-24T12:18:27Z</dcterms:modified>
</cp:coreProperties>
</file>